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Instrument Sans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8" roundtripDataSignature="AMtx7mj7bOGLZwSN9iaZtD9cTWbKvzjZ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44" Type="http://schemas.openxmlformats.org/officeDocument/2006/relationships/font" Target="fonts/PoppinsSemiBold-regular.fntdata"/><Relationship Id="rId43" Type="http://schemas.openxmlformats.org/officeDocument/2006/relationships/font" Target="fonts/PoppinsMedium-boldItalic.fntdata"/><Relationship Id="rId46" Type="http://schemas.openxmlformats.org/officeDocument/2006/relationships/font" Target="fonts/PoppinsSemiBold-italic.fntdata"/><Relationship Id="rId45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customschemas.google.com/relationships/presentationmetadata" Target="metadata"/><Relationship Id="rId47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oppins-bold.fntdata"/><Relationship Id="rId32" Type="http://schemas.openxmlformats.org/officeDocument/2006/relationships/font" Target="fonts/Poppins-regular.fntdata"/><Relationship Id="rId35" Type="http://schemas.openxmlformats.org/officeDocument/2006/relationships/font" Target="fonts/Poppins-boldItalic.fntdata"/><Relationship Id="rId34" Type="http://schemas.openxmlformats.org/officeDocument/2006/relationships/font" Target="fonts/Poppins-italic.fntdata"/><Relationship Id="rId37" Type="http://schemas.openxmlformats.org/officeDocument/2006/relationships/font" Target="fonts/InstrumentSans-bold.fntdata"/><Relationship Id="rId36" Type="http://schemas.openxmlformats.org/officeDocument/2006/relationships/font" Target="fonts/InstrumentSans-regular.fntdata"/><Relationship Id="rId39" Type="http://schemas.openxmlformats.org/officeDocument/2006/relationships/font" Target="fonts/InstrumentSans-boldItalic.fntdata"/><Relationship Id="rId38" Type="http://schemas.openxmlformats.org/officeDocument/2006/relationships/font" Target="fonts/Instrument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6730c52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66730c52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7670e59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87670e59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6730c523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66730c52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66730c52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66730c52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6730c523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366730c523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6730c523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66730c523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6730c523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66730c523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6730c523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66730c523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6730c523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366730c523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7670e59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387670e59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873548da9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873548da9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66730c523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66730c523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6730c523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366730c523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6730c523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366730c523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66730c523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366730c523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66730c523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66730c523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6730c523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366730c523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66730c523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66730c523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6581f2e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6581f2e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73548da9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873548da9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87670e59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87670e59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6730c52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66730c52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6730c52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66730c52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6730c523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66730c52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6730c523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66730c52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2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2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2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2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2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2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2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2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2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2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2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2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2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1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2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3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4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4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4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4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5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5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5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5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5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6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6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6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6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6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6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8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8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9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9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9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30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0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30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3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3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3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3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1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1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1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2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3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3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3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3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3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3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3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3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4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4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4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4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4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4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4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4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4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5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5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5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5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6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6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6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6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6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6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6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6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6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7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7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7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7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7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7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7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7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7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7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7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7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7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7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8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8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8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8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8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8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8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8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8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8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8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9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9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9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9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9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9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9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9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9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9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9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9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6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6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6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6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7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7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8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9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9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9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9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9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9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9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9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9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9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20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1" r="16897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0" y="540200"/>
            <a:ext cx="55524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400"/>
              <a:t>TECHNICAL FACILITIES OF INFORMATION</a:t>
            </a:r>
            <a:endParaRPr sz="3400"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70" l="25381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6730c523f_0_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g366730c523f_0_42"/>
          <p:cNvSpPr txBox="1"/>
          <p:nvPr>
            <p:ph type="title"/>
          </p:nvPr>
        </p:nvSpPr>
        <p:spPr>
          <a:xfrm>
            <a:off x="276000" y="908617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Stage 6</a:t>
            </a:r>
            <a:r>
              <a:rPr lang="en" sz="2200"/>
              <a:t> -  </a:t>
            </a:r>
            <a:r>
              <a:rPr lang="en" sz="2200"/>
              <a:t>Solution presentation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200"/>
          </a:p>
        </p:txBody>
      </p:sp>
      <p:pic>
        <p:nvPicPr>
          <p:cNvPr id="596" name="Google Shape;596;g366730c523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63" y="1790550"/>
            <a:ext cx="5365476" cy="30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66730c523f_0_4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7670e5983_0_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g387670e5983_0_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Teamwork Guide - 001</a:t>
            </a:r>
            <a:endParaRPr sz="3600"/>
          </a:p>
        </p:txBody>
      </p:sp>
      <p:sp>
        <p:nvSpPr>
          <p:cNvPr id="604" name="Google Shape;604;g387670e5983_0_2"/>
          <p:cNvSpPr txBox="1"/>
          <p:nvPr>
            <p:ph type="title"/>
          </p:nvPr>
        </p:nvSpPr>
        <p:spPr>
          <a:xfrm>
            <a:off x="276000" y="855950"/>
            <a:ext cx="85920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Team Leader:</a:t>
            </a:r>
            <a:r>
              <a:rPr lang="en" sz="2000"/>
              <a:t> coordinates work, ensures deadlines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Representative: </a:t>
            </a:r>
            <a:r>
              <a:rPr lang="en" sz="2000"/>
              <a:t>main communicator with client/instructor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Researchers:</a:t>
            </a:r>
            <a:r>
              <a:rPr lang="en" sz="2000"/>
              <a:t> gather technical data, prices, and specs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Designers: </a:t>
            </a:r>
            <a:r>
              <a:rPr lang="en" sz="2000"/>
              <a:t>prepare diagrams and structure proposal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Presenters:</a:t>
            </a:r>
            <a:r>
              <a:rPr lang="en" sz="2000"/>
              <a:t> organize slides and final pitch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6730c523f_0_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g366730c523f_0_67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Teamwork Guide - 002</a:t>
            </a:r>
            <a:endParaRPr sz="3600"/>
          </a:p>
        </p:txBody>
      </p:sp>
      <p:sp>
        <p:nvSpPr>
          <p:cNvPr id="611" name="Google Shape;611;g366730c523f_0_67"/>
          <p:cNvSpPr txBox="1"/>
          <p:nvPr>
            <p:ph type="title"/>
          </p:nvPr>
        </p:nvSpPr>
        <p:spPr>
          <a:xfrm>
            <a:off x="276000" y="855950"/>
            <a:ext cx="85920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Communicate clearly:</a:t>
            </a:r>
            <a:r>
              <a:rPr lang="en" sz="2000"/>
              <a:t> share updates regularly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Listen actively: </a:t>
            </a:r>
            <a:r>
              <a:rPr lang="en" sz="2000"/>
              <a:t>respect all team member input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Distribute tasks: </a:t>
            </a:r>
            <a:r>
              <a:rPr lang="en" sz="2000"/>
              <a:t>match jobs with strengths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Document decisions:</a:t>
            </a:r>
            <a:r>
              <a:rPr lang="en" sz="2000"/>
              <a:t> keep a shared record of choices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Stay flexible: </a:t>
            </a:r>
            <a:r>
              <a:rPr lang="en" sz="2000"/>
              <a:t>adapt when obstacles arise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6730c523f_0_7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g366730c523f_0_7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Teamwork Guide - 003</a:t>
            </a:r>
            <a:endParaRPr sz="3600"/>
          </a:p>
        </p:txBody>
      </p:sp>
      <p:sp>
        <p:nvSpPr>
          <p:cNvPr id="618" name="Google Shape;618;g366730c523f_0_74"/>
          <p:cNvSpPr txBox="1"/>
          <p:nvPr>
            <p:ph type="title"/>
          </p:nvPr>
        </p:nvSpPr>
        <p:spPr>
          <a:xfrm>
            <a:off x="284550" y="1071575"/>
            <a:ext cx="85920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Define the problem </a:t>
            </a:r>
            <a:r>
              <a:rPr lang="en" sz="2000"/>
              <a:t>(What does the client need?)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Brainstorm options </a:t>
            </a:r>
            <a:r>
              <a:rPr lang="en" sz="2000"/>
              <a:t>(List possible solutions)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Evaluate trade-offs </a:t>
            </a:r>
            <a:r>
              <a:rPr lang="en" sz="2000"/>
              <a:t>(performance vs cost vs scalability)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Decide as a team </a:t>
            </a:r>
            <a:r>
              <a:rPr lang="en" sz="2000"/>
              <a:t>(consensus or majority vote)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Test/validate idea </a:t>
            </a:r>
            <a:r>
              <a:rPr lang="en" sz="2000"/>
              <a:t>(check datasheets, feasibility)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Prepare communication </a:t>
            </a:r>
            <a:r>
              <a:rPr lang="en" sz="2000"/>
              <a:t>(diagram + explanation)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6730c523f_0_8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g366730c523f_0_8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Scenario</a:t>
            </a:r>
            <a:endParaRPr sz="3600"/>
          </a:p>
        </p:txBody>
      </p:sp>
      <p:pic>
        <p:nvPicPr>
          <p:cNvPr id="625" name="Google Shape;625;g366730c523f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36" y="982650"/>
            <a:ext cx="5318425" cy="39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6730c523f_0_9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g366730c523f_0_98"/>
          <p:cNvSpPr txBox="1"/>
          <p:nvPr>
            <p:ph type="title"/>
          </p:nvPr>
        </p:nvSpPr>
        <p:spPr>
          <a:xfrm>
            <a:off x="284550" y="982650"/>
            <a:ext cx="85920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600"/>
              <a:t>You are IT consultant </a:t>
            </a:r>
            <a:r>
              <a:rPr lang="en" sz="2600"/>
              <a:t>company</a:t>
            </a:r>
            <a:r>
              <a:rPr lang="en" sz="2600"/>
              <a:t> hired by a clothing retail company in Bishkek, named </a:t>
            </a:r>
            <a:r>
              <a:rPr b="1" lang="en" sz="2600"/>
              <a:t>MirlanO</a:t>
            </a:r>
            <a:r>
              <a:rPr b="1" lang="en" sz="2600"/>
              <a:t>.</a:t>
            </a:r>
            <a:endParaRPr b="1"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600"/>
              <a:t>The business has one physical store and plans to expand through e-commerce. They need a complete IT infrastructure to support the business.</a:t>
            </a:r>
            <a:endParaRPr b="1" sz="2300"/>
          </a:p>
        </p:txBody>
      </p:sp>
      <p:sp>
        <p:nvSpPr>
          <p:cNvPr id="632" name="Google Shape;632;g366730c523f_0_9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Scenario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6730c523f_0_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g366730c523f_0_58"/>
          <p:cNvSpPr txBox="1"/>
          <p:nvPr>
            <p:ph type="title"/>
          </p:nvPr>
        </p:nvSpPr>
        <p:spPr>
          <a:xfrm>
            <a:off x="276000" y="1050900"/>
            <a:ext cx="85920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Online web application (e-commerce site for clothing sales)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Inventory management system (track stock in-store and online)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Employee management system (attendance, payroll, scheduling)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CCTV system management (store security monitoring &amp; storage)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In-store hardware (PCs, monitors, printers, POS devices, barcode scanners, keyboards, mice)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Server &amp; storage infrastructure (to host apps, manage data)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Networking equipment (LAN, Wi-Fi, firewall, routers, switches)</a:t>
            </a:r>
            <a:endParaRPr sz="1600"/>
          </a:p>
        </p:txBody>
      </p:sp>
      <p:sp>
        <p:nvSpPr>
          <p:cNvPr id="639" name="Google Shape;639;g366730c523f_0_5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Scenario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6730c523f_0_1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g366730c523f_0_110"/>
          <p:cNvSpPr txBox="1"/>
          <p:nvPr>
            <p:ph type="title"/>
          </p:nvPr>
        </p:nvSpPr>
        <p:spPr>
          <a:xfrm>
            <a:off x="276000" y="963106"/>
            <a:ext cx="85920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 Software stack (OS, database, ERP/CRM, backup, monitoring)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 Justified sourcing: Items must be sourced locally (Bishkek vendors) or delivered from abroad — all prices shown in Kyrgyz Soms (KGS)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 Delivery &amp; setup timeline: Estimate shipping, installation, configuration, and when the whole system will be operational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 Scalability plan: Must support future growth (extra employees, more customers, possible second store)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</p:txBody>
      </p:sp>
      <p:sp>
        <p:nvSpPr>
          <p:cNvPr id="646" name="Google Shape;646;g366730c523f_0_110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Scenario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66730c523f_0_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g366730c523f_0_90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Customer Persona</a:t>
            </a:r>
            <a:endParaRPr sz="3600"/>
          </a:p>
        </p:txBody>
      </p:sp>
      <p:sp>
        <p:nvSpPr>
          <p:cNvPr id="653" name="Google Shape;653;g366730c523f_0_90"/>
          <p:cNvSpPr txBox="1"/>
          <p:nvPr>
            <p:ph type="title"/>
          </p:nvPr>
        </p:nvSpPr>
        <p:spPr>
          <a:xfrm>
            <a:off x="276000" y="699150"/>
            <a:ext cx="85920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Primary needs: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Full control and </a:t>
            </a:r>
            <a:r>
              <a:rPr lang="en" sz="2000"/>
              <a:t>management</a:t>
            </a:r>
            <a:r>
              <a:rPr lang="en" sz="2000"/>
              <a:t> of</a:t>
            </a:r>
            <a:r>
              <a:rPr b="1" lang="en" sz="2000"/>
              <a:t> 20 employees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Full business control</a:t>
            </a:r>
            <a:r>
              <a:rPr lang="en" sz="2000"/>
              <a:t> </a:t>
            </a:r>
            <a:r>
              <a:rPr lang="en" sz="2000"/>
              <a:t>including</a:t>
            </a:r>
            <a:r>
              <a:rPr lang="en" sz="2000"/>
              <a:t> inventory/</a:t>
            </a:r>
            <a:r>
              <a:rPr lang="en" sz="2000"/>
              <a:t>security</a:t>
            </a:r>
            <a:r>
              <a:rPr lang="en" sz="2000"/>
              <a:t>/planning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Remote access for </a:t>
            </a:r>
            <a:r>
              <a:rPr b="1" lang="en" sz="2000"/>
              <a:t>2 managers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Total b</a:t>
            </a:r>
            <a:r>
              <a:rPr lang="en" sz="2000"/>
              <a:t>udget is</a:t>
            </a:r>
            <a:r>
              <a:rPr b="1" lang="en" sz="2000"/>
              <a:t> 850 000 KGS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87670e5983_0_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g387670e5983_0_8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660" name="Google Shape;660;g387670e5983_0_8"/>
          <p:cNvSpPr txBox="1"/>
          <p:nvPr>
            <p:ph type="title"/>
          </p:nvPr>
        </p:nvSpPr>
        <p:spPr>
          <a:xfrm>
            <a:off x="276000" y="982650"/>
            <a:ext cx="85920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Hardware Proposal</a:t>
            </a:r>
            <a:r>
              <a:rPr lang="en" sz="2500"/>
              <a:t> (server, storage, networking, peripherals)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Include monitors, keyboards, mice, UPS, routers, switches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All items must be shown with real suppliers in Bishkek or international vendors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Prices must be in Kyrgyz Soms (KGS)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73548da99_1_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g3873548da99_1_3"/>
          <p:cNvSpPr txBox="1"/>
          <p:nvPr>
            <p:ph type="title"/>
          </p:nvPr>
        </p:nvSpPr>
        <p:spPr>
          <a:xfrm>
            <a:off x="276000" y="9250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A001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IT infrastructure design challenge</a:t>
            </a:r>
            <a:endParaRPr sz="3600"/>
          </a:p>
        </p:txBody>
      </p:sp>
      <p:pic>
        <p:nvPicPr>
          <p:cNvPr id="535" name="Google Shape;535;g3873548da99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800" y="1366250"/>
            <a:ext cx="5141400" cy="35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6730c523f_0_1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g366730c523f_0_120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667" name="Google Shape;667;g366730c523f_0_120"/>
          <p:cNvSpPr txBox="1"/>
          <p:nvPr>
            <p:ph type="title"/>
          </p:nvPr>
        </p:nvSpPr>
        <p:spPr>
          <a:xfrm>
            <a:off x="276000" y="1625600"/>
            <a:ext cx="8592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500"/>
              <a:t>Software Proposal </a:t>
            </a:r>
            <a:endParaRPr b="1"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OS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DB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Backup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Monitoring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Additional applicaitons</a:t>
            </a:r>
            <a:endParaRPr sz="2500"/>
          </a:p>
        </p:txBody>
      </p:sp>
      <p:pic>
        <p:nvPicPr>
          <p:cNvPr id="668" name="Google Shape;668;g366730c523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72" y="873825"/>
            <a:ext cx="4973450" cy="29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6730c523f_0_1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g366730c523f_0_129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675" name="Google Shape;675;g366730c523f_0_129"/>
          <p:cNvSpPr txBox="1"/>
          <p:nvPr>
            <p:ph type="title"/>
          </p:nvPr>
        </p:nvSpPr>
        <p:spPr>
          <a:xfrm>
            <a:off x="128600" y="982650"/>
            <a:ext cx="8592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System Diagram </a:t>
            </a:r>
            <a:r>
              <a:rPr lang="en" sz="2500"/>
              <a:t>(with scalability considerations)</a:t>
            </a:r>
            <a:endParaRPr sz="2500"/>
          </a:p>
        </p:txBody>
      </p:sp>
      <p:pic>
        <p:nvPicPr>
          <p:cNvPr id="676" name="Google Shape;676;g366730c523f_0_129"/>
          <p:cNvPicPr preferRelativeResize="0"/>
          <p:nvPr/>
        </p:nvPicPr>
        <p:blipFill rotWithShape="1">
          <a:blip r:embed="rId3">
            <a:alphaModFix/>
          </a:blip>
          <a:srcRect b="0" l="0" r="1263" t="19833"/>
          <a:stretch/>
        </p:blipFill>
        <p:spPr>
          <a:xfrm>
            <a:off x="1398600" y="1917425"/>
            <a:ext cx="5861874" cy="26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66730c523f_0_1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g366730c523f_0_139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683" name="Google Shape;683;g366730c523f_0_139"/>
          <p:cNvSpPr txBox="1"/>
          <p:nvPr>
            <p:ph type="title"/>
          </p:nvPr>
        </p:nvSpPr>
        <p:spPr>
          <a:xfrm>
            <a:off x="128600" y="982650"/>
            <a:ext cx="8592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Cost Breakdown </a:t>
            </a:r>
            <a:r>
              <a:rPr lang="en" sz="2500"/>
              <a:t>(BOM of all items priced, total cost in KGS)</a:t>
            </a:r>
            <a:endParaRPr sz="2500"/>
          </a:p>
        </p:txBody>
      </p:sp>
      <p:pic>
        <p:nvPicPr>
          <p:cNvPr id="684" name="Google Shape;684;g366730c523f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400" y="1802850"/>
            <a:ext cx="4661965" cy="30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66730c523f_0_1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g366730c523f_0_148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691" name="Google Shape;691;g366730c523f_0_148"/>
          <p:cNvSpPr txBox="1"/>
          <p:nvPr>
            <p:ph type="title"/>
          </p:nvPr>
        </p:nvSpPr>
        <p:spPr>
          <a:xfrm>
            <a:off x="128600" y="661175"/>
            <a:ext cx="8592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Delivery &amp; Setup Timeline</a:t>
            </a:r>
            <a:endParaRPr sz="2500"/>
          </a:p>
        </p:txBody>
      </p:sp>
      <p:pic>
        <p:nvPicPr>
          <p:cNvPr id="692" name="Google Shape;692;g366730c523f_0_148"/>
          <p:cNvPicPr preferRelativeResize="0"/>
          <p:nvPr/>
        </p:nvPicPr>
        <p:blipFill rotWithShape="1">
          <a:blip r:embed="rId3">
            <a:alphaModFix/>
          </a:blip>
          <a:srcRect b="0" l="0" r="0" t="24368"/>
          <a:stretch/>
        </p:blipFill>
        <p:spPr>
          <a:xfrm>
            <a:off x="2383437" y="3050538"/>
            <a:ext cx="4377125" cy="18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366730c523f_0_148"/>
          <p:cNvSpPr txBox="1"/>
          <p:nvPr>
            <p:ph type="title"/>
          </p:nvPr>
        </p:nvSpPr>
        <p:spPr>
          <a:xfrm>
            <a:off x="2116200" y="1481375"/>
            <a:ext cx="49116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How long to deliver each part?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How long to set up and configure?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When will the full system be running?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6730c523f_0_15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g366730c523f_0_159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700" name="Google Shape;700;g366730c523f_0_159"/>
          <p:cNvSpPr txBox="1"/>
          <p:nvPr>
            <p:ph type="title"/>
          </p:nvPr>
        </p:nvSpPr>
        <p:spPr>
          <a:xfrm>
            <a:off x="128600" y="661175"/>
            <a:ext cx="8592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Justification for Each Choice</a:t>
            </a:r>
            <a:endParaRPr sz="2500"/>
          </a:p>
        </p:txBody>
      </p:sp>
      <p:pic>
        <p:nvPicPr>
          <p:cNvPr id="701" name="Google Shape;701;g366730c523f_0_159"/>
          <p:cNvPicPr preferRelativeResize="0"/>
          <p:nvPr/>
        </p:nvPicPr>
        <p:blipFill rotWithShape="1">
          <a:blip r:embed="rId3">
            <a:alphaModFix/>
          </a:blip>
          <a:srcRect b="0" l="0" r="0" t="24368"/>
          <a:stretch/>
        </p:blipFill>
        <p:spPr>
          <a:xfrm>
            <a:off x="2383437" y="3050538"/>
            <a:ext cx="4377125" cy="18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366730c523f_0_159"/>
          <p:cNvSpPr txBox="1"/>
          <p:nvPr>
            <p:ph type="title"/>
          </p:nvPr>
        </p:nvSpPr>
        <p:spPr>
          <a:xfrm>
            <a:off x="284175" y="1481375"/>
            <a:ext cx="80727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Why this monitor/keyboard/server/software?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If imported, why not local? Cost, quality, or features?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6730c523f_0_17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g366730c523f_0_170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Deliverables</a:t>
            </a:r>
            <a:endParaRPr sz="3600"/>
          </a:p>
        </p:txBody>
      </p:sp>
      <p:sp>
        <p:nvSpPr>
          <p:cNvPr id="709" name="Google Shape;709;g366730c523f_0_170"/>
          <p:cNvSpPr txBox="1"/>
          <p:nvPr>
            <p:ph type="title"/>
          </p:nvPr>
        </p:nvSpPr>
        <p:spPr>
          <a:xfrm>
            <a:off x="128600" y="1116575"/>
            <a:ext cx="8592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Scalability Plan </a:t>
            </a:r>
            <a:r>
              <a:rPr lang="en" sz="2500"/>
              <a:t>(how the system can grow with the company)</a:t>
            </a:r>
            <a:endParaRPr sz="2500"/>
          </a:p>
        </p:txBody>
      </p:sp>
      <p:pic>
        <p:nvPicPr>
          <p:cNvPr id="710" name="Google Shape;710;g366730c523f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88" y="2070700"/>
            <a:ext cx="8174637" cy="25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66730c523f_0_1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g366730c523f_0_189"/>
          <p:cNvSpPr txBox="1"/>
          <p:nvPr>
            <p:ph type="title"/>
          </p:nvPr>
        </p:nvSpPr>
        <p:spPr>
          <a:xfrm>
            <a:off x="1286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Evaluation Rubric</a:t>
            </a:r>
            <a:endParaRPr sz="3600"/>
          </a:p>
        </p:txBody>
      </p:sp>
      <p:sp>
        <p:nvSpPr>
          <p:cNvPr id="717" name="Google Shape;717;g366730c523f_0_189"/>
          <p:cNvSpPr txBox="1"/>
          <p:nvPr>
            <p:ph type="title"/>
          </p:nvPr>
        </p:nvSpPr>
        <p:spPr>
          <a:xfrm>
            <a:off x="1851000" y="1290650"/>
            <a:ext cx="5442000" cy="3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Technical accuracy (20%)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Cost justification in KGS (20%)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Delivery &amp; setup timeline (15%)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Scalability &amp; future-proofing (15%)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Clarity of system diagram (15%)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Presentation quality (15%)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581f2e69d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6581f2e69d_0_0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Title &amp; Hook &amp; Rules</a:t>
            </a:r>
            <a:endParaRPr sz="3600"/>
          </a:p>
        </p:txBody>
      </p:sp>
      <p:sp>
        <p:nvSpPr>
          <p:cNvPr id="542" name="Google Shape;542;g36581f2e69d_0_0"/>
          <p:cNvSpPr txBox="1"/>
          <p:nvPr>
            <p:ph type="title"/>
          </p:nvPr>
        </p:nvSpPr>
        <p:spPr>
          <a:xfrm>
            <a:off x="276000" y="1150625"/>
            <a:ext cx="85920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Teams compete to design a solution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Only team leaders + representatives will see the task on screen (the rest of the team stays outside during reveal).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Lecturer will act as the customer during three customer-check cycles.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Internet access: allowed for price checks and manufacturer specs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73548da99_1_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g3873548da99_1_1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Learning Objectives</a:t>
            </a:r>
            <a:endParaRPr sz="3600"/>
          </a:p>
        </p:txBody>
      </p:sp>
      <p:sp>
        <p:nvSpPr>
          <p:cNvPr id="549" name="Google Shape;549;g3873548da99_1_14"/>
          <p:cNvSpPr txBox="1"/>
          <p:nvPr>
            <p:ph type="title"/>
          </p:nvPr>
        </p:nvSpPr>
        <p:spPr>
          <a:xfrm>
            <a:off x="276000" y="1150625"/>
            <a:ext cx="85920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Read and use hardware datasheets (IOPS, latency, throughput, endurance, cost/GB).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Design a balanced IT solution (hardware + software + backup + network) for real requirements.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Justify design decisions quantitatively and trade-off performance vs cost.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Improve communication: briefing, negotiating with a client, and presenting a technical proposal.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7670e5983_0_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g387670e5983_0_21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  <p:sp>
        <p:nvSpPr>
          <p:cNvPr id="556" name="Google Shape;556;g387670e5983_0_21"/>
          <p:cNvSpPr txBox="1"/>
          <p:nvPr>
            <p:ph type="title"/>
          </p:nvPr>
        </p:nvSpPr>
        <p:spPr>
          <a:xfrm>
            <a:off x="276000" y="922025"/>
            <a:ext cx="8592000" cy="17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300"/>
              <a:t>Stage 1 </a:t>
            </a:r>
            <a:r>
              <a:rPr lang="en" sz="2300"/>
              <a:t>- </a:t>
            </a:r>
            <a:r>
              <a:rPr lang="en" sz="2300"/>
              <a:t>Teamwork training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General guidance on working as a team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  <p:pic>
        <p:nvPicPr>
          <p:cNvPr id="557" name="Google Shape;557;g387670e598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051" y="2296025"/>
            <a:ext cx="3624532" cy="261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6730c523f_0_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66730c523f_0_4"/>
          <p:cNvSpPr txBox="1"/>
          <p:nvPr>
            <p:ph type="title"/>
          </p:nvPr>
        </p:nvSpPr>
        <p:spPr>
          <a:xfrm>
            <a:off x="276000" y="828250"/>
            <a:ext cx="8592000" cy="23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Stage 2</a:t>
            </a:r>
            <a:r>
              <a:rPr lang="en" sz="2200"/>
              <a:t> - Task Reveal &amp; Planning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Only team leaders + representatives see the task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They brief their teams afterward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200"/>
          </a:p>
        </p:txBody>
      </p:sp>
      <p:pic>
        <p:nvPicPr>
          <p:cNvPr id="564" name="Google Shape;564;g366730c523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575" y="2836075"/>
            <a:ext cx="4428525" cy="22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66730c523f_0_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66730c523f_0_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g366730c523f_0_15"/>
          <p:cNvSpPr txBox="1"/>
          <p:nvPr>
            <p:ph type="title"/>
          </p:nvPr>
        </p:nvSpPr>
        <p:spPr>
          <a:xfrm>
            <a:off x="276000" y="908617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Stage 3</a:t>
            </a:r>
            <a:r>
              <a:rPr lang="en" sz="2200"/>
              <a:t> - </a:t>
            </a:r>
            <a:r>
              <a:rPr lang="en" sz="2200"/>
              <a:t> Work Session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200"/>
          </a:p>
        </p:txBody>
      </p:sp>
      <p:pic>
        <p:nvPicPr>
          <p:cNvPr id="572" name="Google Shape;572;g366730c523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0" y="1508375"/>
            <a:ext cx="6672778" cy="33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66730c523f_0_15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6730c523f_0_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g366730c523f_0_24"/>
          <p:cNvSpPr txBox="1"/>
          <p:nvPr>
            <p:ph type="title"/>
          </p:nvPr>
        </p:nvSpPr>
        <p:spPr>
          <a:xfrm>
            <a:off x="276000" y="908617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Stage 4</a:t>
            </a:r>
            <a:r>
              <a:rPr lang="en" sz="2200"/>
              <a:t> -  </a:t>
            </a:r>
            <a:r>
              <a:rPr lang="en" sz="2200"/>
              <a:t>Customer Q&amp;A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200"/>
          </a:p>
        </p:txBody>
      </p:sp>
      <p:pic>
        <p:nvPicPr>
          <p:cNvPr id="580" name="Google Shape;580;g366730c523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75" y="1630675"/>
            <a:ext cx="5976085" cy="31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6730c523f_0_2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6730c523f_0_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g366730c523f_0_33"/>
          <p:cNvSpPr txBox="1"/>
          <p:nvPr>
            <p:ph type="title"/>
          </p:nvPr>
        </p:nvSpPr>
        <p:spPr>
          <a:xfrm>
            <a:off x="276000" y="908617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Stage 5</a:t>
            </a:r>
            <a:r>
              <a:rPr lang="en" sz="2200"/>
              <a:t> -  </a:t>
            </a:r>
            <a:r>
              <a:rPr lang="en" sz="2200"/>
              <a:t>Final Prep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200"/>
          </a:p>
        </p:txBody>
      </p:sp>
      <p:pic>
        <p:nvPicPr>
          <p:cNvPr id="588" name="Google Shape;588;g366730c523f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25" y="1696700"/>
            <a:ext cx="6445762" cy="31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366730c523f_0_33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Activity Structure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